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1" roundtripDataSignature="AMtx7mgL08B3vbkoB8j9O2G+T2BgFImg3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13C8B83-19F3-4641-AE2A-404DB2BA44EE}">
  <a:tblStyle styleId="{313C8B83-19F3-4641-AE2A-404DB2BA44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png>
</file>

<file path=ppt/media/image17.gif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6" name="Google Shape;96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f4fb84a307_0_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gf4fb84a307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f4fb84a307_0_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gf4fb84a307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f4fb84a307_0_7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gf4fb84a307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f4fb84a307_0_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gf4fb84a307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f4fb84a307_0_8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gf4fb84a307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f4fb84a307_0_9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gf4fb84a307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3" name="Google Shape;10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f4f95f13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2" name="Google Shape;112;gf4f95f13b8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f4f95f13b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1" name="Google Shape;121;gf4f95f13b8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0" name="Google Shape;13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f4fb84a30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7" name="Google Shape;137;gf4fb84a307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f5233b3c77_0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f5233b3c7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f4fb84a307_0_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gf4fb84a30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f4fb84a307_0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gf4fb84a307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6"/>
          <p:cNvSpPr txBox="1"/>
          <p:nvPr>
            <p:ph type="ctrTitle"/>
          </p:nvPr>
        </p:nvSpPr>
        <p:spPr>
          <a:xfrm>
            <a:off x="1524000" y="1122363"/>
            <a:ext cx="6495951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F0C"/>
              </a:buClr>
              <a:buSzPts val="6000"/>
              <a:buFont typeface="Arial"/>
              <a:buNone/>
              <a:defRPr sz="6000">
                <a:solidFill>
                  <a:srgbClr val="FF9F0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6"/>
          <p:cNvSpPr txBox="1"/>
          <p:nvPr>
            <p:ph idx="1" type="subTitle"/>
          </p:nvPr>
        </p:nvSpPr>
        <p:spPr>
          <a:xfrm>
            <a:off x="1524001" y="3602038"/>
            <a:ext cx="4850674" cy="10222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>
                <a:solidFill>
                  <a:srgbClr val="3F3F3F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Boneca de pano com desenho de personagem de desenho animado&#10;&#10;Descrição gerada automaticamente com confiança baixa" id="17" name="Google Shape;1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6000" y="2699513"/>
            <a:ext cx="6495951" cy="4158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553981"/>
            <a:ext cx="2355669" cy="764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9" name="Google Shape;79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 de Título">
  <p:cSld name="1_Slide de Título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9F0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7"/>
          <p:cNvSpPr txBox="1"/>
          <p:nvPr>
            <p:ph type="ctrTitle"/>
          </p:nvPr>
        </p:nvSpPr>
        <p:spPr>
          <a:xfrm>
            <a:off x="1524000" y="1122363"/>
            <a:ext cx="6495951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7"/>
          <p:cNvSpPr txBox="1"/>
          <p:nvPr>
            <p:ph idx="1" type="subTitle"/>
          </p:nvPr>
        </p:nvSpPr>
        <p:spPr>
          <a:xfrm>
            <a:off x="1524001" y="3602038"/>
            <a:ext cx="4850674" cy="10222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>
                <a:solidFill>
                  <a:srgbClr val="3F3F3F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3" name="Google Shape;23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Boneca de pano com desenho de personagem de desenho animado&#10;&#10;Descrição gerada automaticamente com confiança baixa" id="26" name="Google Shape;26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6000" y="2699513"/>
            <a:ext cx="6495951" cy="41584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esenho com traços pretos em fundo branco e letras pretas&#10;&#10;Descrição gerada automaticamente com confiança média" id="27" name="Google Shape;2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553981"/>
            <a:ext cx="2355669" cy="7643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34" name="Google Shape;34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032274" y="656680"/>
            <a:ext cx="1828799" cy="5934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rma&#10;&#10;Descrição gerada automaticamente" id="35" name="Google Shape;3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15628" y="4528266"/>
            <a:ext cx="4659467" cy="46594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tipo&#10;&#10;Descrição gerada automaticamente" id="36" name="Google Shape;36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647583" y="5587309"/>
            <a:ext cx="1948070" cy="8116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3" name="Google Shape;53;p1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1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5" name="Google Shape;55;p1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1" name="Google Shape;71;p1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2" name="Google Shape;72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gif"/><Relationship Id="rId4" Type="http://schemas.openxmlformats.org/officeDocument/2006/relationships/image" Target="../media/image14.jpg"/><Relationship Id="rId5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join.slack.com/t/eldoradotechttraining/shared_invite/zt-wqpfjkkw-QP2tr47y4VLxTGQ73BxkXg" TargetMode="External"/><Relationship Id="rId4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mailto:vos@sharerh.com" TargetMode="External"/><Relationship Id="rId4" Type="http://schemas.openxmlformats.org/officeDocument/2006/relationships/hyperlink" Target="mailto:vs@sharerh.com" TargetMode="External"/><Relationship Id="rId5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9.jpg"/><Relationship Id="rId5" Type="http://schemas.openxmlformats.org/officeDocument/2006/relationships/image" Target="../media/image1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2.jpg"/><Relationship Id="rId5" Type="http://schemas.openxmlformats.org/officeDocument/2006/relationships/image" Target="../media/image1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2.jpg"/><Relationship Id="rId5" Type="http://schemas.openxmlformats.org/officeDocument/2006/relationships/image" Target="../media/image1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us02web.zoom.us/j/82992728842?pwd=YlV5dGNJWWp0dXpZOGtZdmJ4Z01KQT09" TargetMode="External"/><Relationship Id="rId4" Type="http://schemas.openxmlformats.org/officeDocument/2006/relationships/hyperlink" Target="https://us02web.zoom.us/j/86897857977?pwd=cTEvMjNBZmtvRVhuQUJPOE1KY2NFZz09" TargetMode="External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 txBox="1"/>
          <p:nvPr>
            <p:ph type="ctrTitle"/>
          </p:nvPr>
        </p:nvSpPr>
        <p:spPr>
          <a:xfrm>
            <a:off x="1524000" y="1122363"/>
            <a:ext cx="6495951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F0C"/>
              </a:buClr>
              <a:buSzPts val="60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99" name="Google Shape;99;p1"/>
          <p:cNvSpPr txBox="1"/>
          <p:nvPr>
            <p:ph idx="1" type="subTitle"/>
          </p:nvPr>
        </p:nvSpPr>
        <p:spPr>
          <a:xfrm>
            <a:off x="1524001" y="3602038"/>
            <a:ext cx="4850674" cy="10222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00" name="Google Shape;10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f4fb84a307_0_5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pt-BR" sz="3800"/>
              <a:t>       </a:t>
            </a:r>
            <a:r>
              <a:rPr b="1" lang="pt-BR" sz="3900"/>
              <a:t>Orientações sobre presença</a:t>
            </a:r>
            <a:endParaRPr/>
          </a:p>
        </p:txBody>
      </p:sp>
      <p:sp>
        <p:nvSpPr>
          <p:cNvPr id="168" name="Google Shape;168;gf4fb84a307_0_56"/>
          <p:cNvSpPr txBox="1"/>
          <p:nvPr>
            <p:ph idx="1" type="body"/>
          </p:nvPr>
        </p:nvSpPr>
        <p:spPr>
          <a:xfrm>
            <a:off x="838200" y="1690825"/>
            <a:ext cx="10515600" cy="41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385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500"/>
              <a:buChar char="➔"/>
            </a:pPr>
            <a:r>
              <a:rPr lang="pt-BR" sz="2500"/>
              <a:t>É importante que em caso de desistência no programa, seja informado a organização do mesmo (por e-mail ou mensagem no Slack);</a:t>
            </a:r>
            <a:br>
              <a:rPr lang="pt-BR" sz="2500"/>
            </a:br>
            <a:endParaRPr sz="2500"/>
          </a:p>
          <a:p>
            <a:pPr indent="-3238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pt-BR" sz="2500"/>
              <a:t>A equipe interna do programa irá entrar em contato com participantes que tiverem 3 faltas seguidas para manter o controle de participação atualizado. Portanto, solicitamos que caso tenha imprevistos que impeçam a participação em dias seguidos, entre em contato informando para certificarmos que ainda prosseguirá no programa.</a:t>
            </a:r>
            <a:endParaRPr sz="2500"/>
          </a:p>
        </p:txBody>
      </p:sp>
      <p:pic>
        <p:nvPicPr>
          <p:cNvPr id="169" name="Google Shape;169;gf4fb84a307_0_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4050" y="6054600"/>
            <a:ext cx="864174" cy="57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f4fb84a307_0_63"/>
          <p:cNvSpPr txBox="1"/>
          <p:nvPr>
            <p:ph type="title"/>
          </p:nvPr>
        </p:nvSpPr>
        <p:spPr>
          <a:xfrm>
            <a:off x="838200" y="365125"/>
            <a:ext cx="10515600" cy="11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22"/>
              <a:buFont typeface="Arial"/>
              <a:buNone/>
            </a:pPr>
            <a:r>
              <a:rPr b="1" lang="pt-BR" sz="2800"/>
              <a:t>  Orientações sobre gravação de aula e conteúdo</a:t>
            </a:r>
            <a:endParaRPr/>
          </a:p>
        </p:txBody>
      </p:sp>
      <p:sp>
        <p:nvSpPr>
          <p:cNvPr id="175" name="Google Shape;175;gf4fb84a307_0_63"/>
          <p:cNvSpPr txBox="1"/>
          <p:nvPr>
            <p:ph idx="1" type="body"/>
          </p:nvPr>
        </p:nvSpPr>
        <p:spPr>
          <a:xfrm>
            <a:off x="838200" y="1558525"/>
            <a:ext cx="10515600" cy="46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Char char="➔"/>
            </a:pPr>
            <a:r>
              <a:rPr lang="pt-BR" sz="2600"/>
              <a:t>As aulas serão gravadas e disponibilizadas por um período de 2 dias através de um link do Zoom para que você possa revisar o  conteúdo discutido em sala;</a:t>
            </a:r>
            <a:br>
              <a:rPr lang="pt-BR" sz="2600"/>
            </a:br>
            <a:endParaRPr sz="2600"/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pt-BR" sz="2600"/>
              <a:t>A ementa será compartilhada no decorrer do programa pela facilitadora;</a:t>
            </a:r>
            <a:br>
              <a:rPr lang="pt-BR" sz="2600"/>
            </a:br>
            <a:endParaRPr sz="2600"/>
          </a:p>
          <a:p>
            <a:pPr indent="-330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pt-BR" sz="2600"/>
              <a:t>Não há reposição de aulas, apenas disponibilização das aulas gravadas. Lembrando que assistir apenas as aulas gravadas não contabiliza como presença.</a:t>
            </a:r>
            <a:endParaRPr sz="2600"/>
          </a:p>
        </p:txBody>
      </p:sp>
      <p:pic>
        <p:nvPicPr>
          <p:cNvPr id="176" name="Google Shape;176;gf4fb84a307_0_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4050" y="6054600"/>
            <a:ext cx="864174" cy="57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f4fb84a307_0_7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pt-BR"/>
              <a:t>Dica</a:t>
            </a:r>
            <a:endParaRPr b="1"/>
          </a:p>
        </p:txBody>
      </p:sp>
      <p:sp>
        <p:nvSpPr>
          <p:cNvPr id="182" name="Google Shape;182;gf4fb84a307_0_7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➔"/>
            </a:pPr>
            <a:r>
              <a:rPr lang="pt-BR" sz="2700"/>
              <a:t>Aproveite os momentos de troca entre vocês e também o networking, todo mundo tem algo para aprender e também ensinar;</a:t>
            </a:r>
            <a:br>
              <a:rPr lang="pt-BR"/>
            </a:br>
            <a:br>
              <a:rPr lang="pt-BR"/>
            </a:br>
            <a:br>
              <a:rPr lang="pt-BR"/>
            </a:br>
            <a:br>
              <a:rPr lang="pt-BR"/>
            </a:br>
            <a:endParaRPr/>
          </a:p>
        </p:txBody>
      </p:sp>
      <p:pic>
        <p:nvPicPr>
          <p:cNvPr id="183" name="Google Shape;183;gf4fb84a307_0_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36800" y="3158775"/>
            <a:ext cx="5165550" cy="258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f4fb84a307_0_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586425" cy="118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gf4fb84a307_0_7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4050" y="6054600"/>
            <a:ext cx="864174" cy="57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f4fb84a307_0_7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pt-BR" sz="4300"/>
              <a:t>Dica</a:t>
            </a:r>
            <a:endParaRPr b="1" sz="4300"/>
          </a:p>
        </p:txBody>
      </p:sp>
      <p:sp>
        <p:nvSpPr>
          <p:cNvPr id="191" name="Google Shape;191;gf4fb84a307_0_79"/>
          <p:cNvSpPr txBox="1"/>
          <p:nvPr>
            <p:ph idx="1" type="body"/>
          </p:nvPr>
        </p:nvSpPr>
        <p:spPr>
          <a:xfrm>
            <a:off x="838200" y="1690825"/>
            <a:ext cx="10515600" cy="44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655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pt-BR" sz="2700"/>
              <a:t>Aproveite esta oportunidade para desenvolvimento profissional. Quanto mais alinhade com os valores do Programa, mais chances de participar do treinamento exclusivo e ser contratade pelo Instituto Eldorado.</a:t>
            </a:r>
            <a:br>
              <a:rPr lang="pt-BR" sz="2700"/>
            </a:br>
            <a:endParaRPr sz="2700"/>
          </a:p>
          <a:p>
            <a:pPr indent="-3365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pt-BR" sz="2700"/>
              <a:t>Para isso, permita que sua criatividade, protagonismo e pensamento fora da caixa sejam os agentes de mudança para solucionar desafios e criar experiências únicas de tecnologia!</a:t>
            </a:r>
            <a:endParaRPr sz="2700"/>
          </a:p>
        </p:txBody>
      </p:sp>
      <p:pic>
        <p:nvPicPr>
          <p:cNvPr id="192" name="Google Shape;192;gf4fb84a307_0_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4050" y="6054600"/>
            <a:ext cx="864174" cy="57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f4fb84a307_0_8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pt-BR" sz="4300"/>
              <a:t>Comunicação</a:t>
            </a:r>
            <a:endParaRPr b="1" sz="4300"/>
          </a:p>
        </p:txBody>
      </p:sp>
      <p:sp>
        <p:nvSpPr>
          <p:cNvPr id="198" name="Google Shape;198;gf4fb84a307_0_86"/>
          <p:cNvSpPr txBox="1"/>
          <p:nvPr>
            <p:ph idx="1" type="body"/>
          </p:nvPr>
        </p:nvSpPr>
        <p:spPr>
          <a:xfrm>
            <a:off x="838200" y="1690825"/>
            <a:ext cx="10515600" cy="44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655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pt-BR" sz="2700"/>
              <a:t>Clicando neste </a:t>
            </a:r>
            <a:r>
              <a:rPr lang="pt-BR" sz="2700" u="sng">
                <a:solidFill>
                  <a:schemeClr val="hlink"/>
                </a:solidFill>
                <a:hlinkClick r:id="rId3"/>
              </a:rPr>
              <a:t>link</a:t>
            </a:r>
            <a:r>
              <a:rPr lang="pt-BR" sz="2700"/>
              <a:t>, vocês serão inseridos em um grupo do Slack junto com a equipe da Share RH, os demais participantes do programa e o facilitador;</a:t>
            </a:r>
            <a:br>
              <a:rPr lang="pt-BR" sz="2700"/>
            </a:br>
            <a:br>
              <a:rPr lang="pt-BR" sz="2700"/>
            </a:br>
            <a:endParaRPr sz="2700"/>
          </a:p>
          <a:p>
            <a:pPr indent="-3365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pt-BR" sz="2700"/>
              <a:t>O slack terá workspaces subdivididos para direcionar diferentes assuntos e o uso do grupo será para facilitar nossa comunicação com vocês para avisos e dúvidas;</a:t>
            </a:r>
            <a:endParaRPr sz="2700"/>
          </a:p>
        </p:txBody>
      </p:sp>
      <p:pic>
        <p:nvPicPr>
          <p:cNvPr id="199" name="Google Shape;199;gf4fb84a307_0_8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4050" y="6054600"/>
            <a:ext cx="864174" cy="57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f4fb84a307_0_9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pt-BR" sz="4300"/>
              <a:t>Comunicação</a:t>
            </a:r>
            <a:endParaRPr b="1" sz="4300"/>
          </a:p>
        </p:txBody>
      </p:sp>
      <p:sp>
        <p:nvSpPr>
          <p:cNvPr id="205" name="Google Shape;205;gf4fb84a307_0_93"/>
          <p:cNvSpPr txBox="1"/>
          <p:nvPr>
            <p:ph idx="1" type="body"/>
          </p:nvPr>
        </p:nvSpPr>
        <p:spPr>
          <a:xfrm>
            <a:off x="838200" y="1883875"/>
            <a:ext cx="10515600" cy="4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655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pt-BR" sz="2700"/>
              <a:t>Estaremos à disposição também através do e-mail: </a:t>
            </a:r>
            <a:r>
              <a:rPr lang="pt-BR" sz="2700" u="sng">
                <a:solidFill>
                  <a:schemeClr val="hlink"/>
                </a:solidFill>
                <a:hlinkClick r:id="rId3"/>
              </a:rPr>
              <a:t>vos@sharerh.com</a:t>
            </a:r>
            <a:r>
              <a:rPr lang="pt-BR" sz="2700"/>
              <a:t>, e </a:t>
            </a:r>
            <a:r>
              <a:rPr lang="pt-BR" sz="2700" u="sng">
                <a:solidFill>
                  <a:schemeClr val="hlink"/>
                </a:solidFill>
                <a:hlinkClick r:id="rId4"/>
              </a:rPr>
              <a:t>vs@sharerh.com</a:t>
            </a:r>
            <a:r>
              <a:rPr lang="pt-BR" sz="2700"/>
              <a:t> </a:t>
            </a:r>
            <a:br>
              <a:rPr lang="pt-BR" sz="2700"/>
            </a:br>
            <a:br>
              <a:rPr lang="pt-BR" sz="2700"/>
            </a:br>
            <a:endParaRPr sz="2700"/>
          </a:p>
          <a:p>
            <a:pPr indent="-3365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pt-BR" sz="2700"/>
              <a:t>Caso tenha maiores dúvidas sobre o programa, cheque nosso FAQ no final da página.</a:t>
            </a:r>
            <a:endParaRPr sz="2700"/>
          </a:p>
        </p:txBody>
      </p:sp>
      <p:pic>
        <p:nvPicPr>
          <p:cNvPr id="206" name="Google Shape;206;gf4fb84a307_0_9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4050" y="6054600"/>
            <a:ext cx="864174" cy="57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9F0C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"/>
          <p:cNvSpPr txBox="1"/>
          <p:nvPr>
            <p:ph type="ctrTitle"/>
          </p:nvPr>
        </p:nvSpPr>
        <p:spPr>
          <a:xfrm>
            <a:off x="727125" y="1122375"/>
            <a:ext cx="6676200" cy="33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None/>
            </a:pPr>
            <a:r>
              <a:rPr lang="pt-BR" sz="4800"/>
              <a:t>Você quer acelerar sua carreira, se qualificar e se destacar no mercado de tecnologia?</a:t>
            </a:r>
            <a:endParaRPr sz="4800"/>
          </a:p>
        </p:txBody>
      </p:sp>
      <p:sp>
        <p:nvSpPr>
          <p:cNvPr id="106" name="Google Shape;106;p2"/>
          <p:cNvSpPr txBox="1"/>
          <p:nvPr>
            <p:ph idx="1" type="subTitle"/>
          </p:nvPr>
        </p:nvSpPr>
        <p:spPr>
          <a:xfrm flipH="1" rot="10800000">
            <a:off x="1755375" y="6990320"/>
            <a:ext cx="48507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07" name="Google Shape;10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4050" y="6054600"/>
            <a:ext cx="864174" cy="57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196100" y="0"/>
            <a:ext cx="1995900" cy="176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268850"/>
            <a:ext cx="1355075" cy="123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f4f95f13b8_0_0"/>
          <p:cNvSpPr txBox="1"/>
          <p:nvPr>
            <p:ph type="ctrTitle"/>
          </p:nvPr>
        </p:nvSpPr>
        <p:spPr>
          <a:xfrm>
            <a:off x="394050" y="2142150"/>
            <a:ext cx="6593700" cy="2573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pt-BR" sz="3400"/>
              <a:t>Você quer ter a oportunidade de fazer parte do time do Instituto Eldorado que, há mais de 20 anos contribui com o desenvolvimento e pesquisa tecnológica no Brasil?</a:t>
            </a:r>
            <a:endParaRPr sz="3400"/>
          </a:p>
        </p:txBody>
      </p:sp>
      <p:sp>
        <p:nvSpPr>
          <p:cNvPr id="115" name="Google Shape;115;gf4f95f13b8_0_0"/>
          <p:cNvSpPr txBox="1"/>
          <p:nvPr>
            <p:ph idx="1" type="subTitle"/>
          </p:nvPr>
        </p:nvSpPr>
        <p:spPr>
          <a:xfrm>
            <a:off x="1457900" y="7023250"/>
            <a:ext cx="4850700" cy="2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55000"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100000"/>
              <a:buNone/>
            </a:pPr>
            <a:r>
              <a:t/>
            </a:r>
            <a:endParaRPr/>
          </a:p>
        </p:txBody>
      </p:sp>
      <p:pic>
        <p:nvPicPr>
          <p:cNvPr id="116" name="Google Shape;116;gf4f95f13b8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4050" y="6054600"/>
            <a:ext cx="864174" cy="57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gf4f95f13b8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196100" y="0"/>
            <a:ext cx="1995900" cy="176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gf4f95f13b8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268850"/>
            <a:ext cx="1355075" cy="123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f4f95f13b8_0_6"/>
          <p:cNvSpPr txBox="1"/>
          <p:nvPr>
            <p:ph type="ctrTitle"/>
          </p:nvPr>
        </p:nvSpPr>
        <p:spPr>
          <a:xfrm>
            <a:off x="780350" y="2412700"/>
            <a:ext cx="6176700" cy="23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7724"/>
              <a:buFont typeface="Arial"/>
              <a:buNone/>
            </a:pPr>
            <a:r>
              <a:rPr lang="pt-BR" sz="3966"/>
              <a:t>Parabéns!!! </a:t>
            </a:r>
            <a:endParaRPr sz="3966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7724"/>
              <a:buFont typeface="Arial"/>
              <a:buNone/>
            </a:pPr>
            <a:r>
              <a:rPr lang="pt-BR" sz="3966"/>
              <a:t>Você irá fazer parte da trilha de formação Full stack do Programa Eldorado Tech-Training!</a:t>
            </a:r>
            <a:endParaRPr sz="3966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24" name="Google Shape;124;gf4f95f13b8_0_6"/>
          <p:cNvSpPr txBox="1"/>
          <p:nvPr>
            <p:ph idx="1" type="subTitle"/>
          </p:nvPr>
        </p:nvSpPr>
        <p:spPr>
          <a:xfrm>
            <a:off x="-3813650" y="4331875"/>
            <a:ext cx="31692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25" name="Google Shape;125;gf4f95f13b8_0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4050" y="6054600"/>
            <a:ext cx="864174" cy="57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gf4f95f13b8_0_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196100" y="0"/>
            <a:ext cx="1995900" cy="176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gf4f95f13b8_0_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268850"/>
            <a:ext cx="1355075" cy="123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b="1" lang="pt-BR"/>
              <a:t>Boas Vindas</a:t>
            </a:r>
            <a:endParaRPr b="1"/>
          </a:p>
        </p:txBody>
      </p:sp>
      <p:sp>
        <p:nvSpPr>
          <p:cNvPr id="133" name="Google Shape;133;p4"/>
          <p:cNvSpPr txBox="1"/>
          <p:nvPr>
            <p:ph idx="1" type="body"/>
          </p:nvPr>
        </p:nvSpPr>
        <p:spPr>
          <a:xfrm>
            <a:off x="838200" y="1586425"/>
            <a:ext cx="10200600" cy="45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7465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300"/>
              <a:buChar char="❏"/>
            </a:pPr>
            <a:r>
              <a:rPr lang="pt-BR" sz="2300"/>
              <a:t>Para fazer com que esta experiência seja ainda melhor, separamos alguns materiais que vão te ajudar durante as próximas 8 semanas.</a:t>
            </a:r>
            <a:br>
              <a:rPr lang="pt-BR" sz="2300"/>
            </a:br>
            <a:endParaRPr sz="2300"/>
          </a:p>
          <a:p>
            <a:pPr indent="-37465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300"/>
              <a:buChar char="❏"/>
            </a:pPr>
            <a:r>
              <a:rPr lang="pt-BR" sz="2300"/>
              <a:t>Cada detalhe deste programa foi construído pensando em você! Além das aulas ao vivo com o facilitador Rafael, você contará com o apoio da equipe da Share RH durante todo o programa.</a:t>
            </a:r>
            <a:br>
              <a:rPr lang="pt-BR" sz="2300"/>
            </a:br>
            <a:endParaRPr sz="2300"/>
          </a:p>
          <a:p>
            <a:pPr indent="-37465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300"/>
              <a:buChar char="❏"/>
            </a:pPr>
            <a:r>
              <a:rPr lang="pt-BR" sz="2300"/>
              <a:t>Ao final das 8 semanas, você terá a chance de participar do processo seletivo do Instituto Eldorado, que possui um rico ecossistema de inovação tecnológica, amplo e diversificado portfólio de projetos que engloba todas as disciplinas de Tecnologia da Informação e Comunicação (TIC).</a:t>
            </a:r>
            <a:endParaRPr sz="2300"/>
          </a:p>
        </p:txBody>
      </p:sp>
      <p:pic>
        <p:nvPicPr>
          <p:cNvPr id="134" name="Google Shape;13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4050" y="6054600"/>
            <a:ext cx="864174" cy="57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f4fb84a307_0_1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b="1" lang="pt-BR"/>
              <a:t>Cronograma</a:t>
            </a:r>
            <a:endParaRPr b="1"/>
          </a:p>
        </p:txBody>
      </p:sp>
      <p:sp>
        <p:nvSpPr>
          <p:cNvPr id="140" name="Google Shape;140;gf4fb84a307_0_17"/>
          <p:cNvSpPr txBox="1"/>
          <p:nvPr>
            <p:ph idx="1" type="body"/>
          </p:nvPr>
        </p:nvSpPr>
        <p:spPr>
          <a:xfrm>
            <a:off x="838200" y="1850825"/>
            <a:ext cx="10200600" cy="43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500"/>
              <a:t>As aulas acontecerão do dia 04/10 a 27/11 e contarão com 168 horas de conteúdo que serão passados de segunda à sexta das 19h30 </a:t>
            </a:r>
            <a:r>
              <a:rPr lang="pt-BR" sz="2500"/>
              <a:t>às</a:t>
            </a:r>
            <a:r>
              <a:rPr lang="pt-BR" sz="2500"/>
              <a:t> 22h30 e aos sábados das 09h30 </a:t>
            </a:r>
            <a:r>
              <a:rPr lang="pt-BR" sz="2500"/>
              <a:t>às</a:t>
            </a:r>
            <a:r>
              <a:rPr lang="pt-BR" sz="2500"/>
              <a:t> 16h30.</a:t>
            </a:r>
            <a:endParaRPr sz="25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5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pt-BR" sz="2500"/>
            </a:br>
            <a:r>
              <a:rPr lang="pt-BR" sz="2500"/>
              <a:t>Todas as aulas irão acontecer pela plataforma Zoom, e você poderá acessar através dos links:</a:t>
            </a:r>
            <a:endParaRPr sz="25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5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pt-BR" sz="2500"/>
            </a:br>
            <a:r>
              <a:rPr lang="pt-BR" sz="2500"/>
              <a:t>Seg-Sex: </a:t>
            </a:r>
            <a:r>
              <a:rPr lang="pt-BR" sz="2500" u="sng">
                <a:solidFill>
                  <a:schemeClr val="hlink"/>
                </a:solidFill>
                <a:hlinkClick r:id="rId3"/>
              </a:rPr>
              <a:t>Aula/seg-sex</a:t>
            </a:r>
            <a:endParaRPr sz="25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500"/>
              <a:t>Sábados: </a:t>
            </a:r>
            <a:r>
              <a:rPr lang="pt-BR" sz="2500" u="sng">
                <a:solidFill>
                  <a:schemeClr val="hlink"/>
                </a:solidFill>
                <a:hlinkClick r:id="rId4"/>
              </a:rPr>
              <a:t>Aula/sab</a:t>
            </a:r>
            <a:endParaRPr sz="25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300"/>
          </a:p>
        </p:txBody>
      </p:sp>
      <p:pic>
        <p:nvPicPr>
          <p:cNvPr id="141" name="Google Shape;141;gf4fb84a307_0_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4050" y="6054600"/>
            <a:ext cx="864174" cy="57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gf5233b3c77_0_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61775" y="115675"/>
            <a:ext cx="1847174" cy="5993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47" name="Google Shape;147;gf5233b3c77_0_20"/>
          <p:cNvGraphicFramePr/>
          <p:nvPr/>
        </p:nvGraphicFramePr>
        <p:xfrm>
          <a:off x="192438" y="1222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{313C8B83-19F3-4641-AE2A-404DB2BA44EE}</a:tableStyleId>
              </a:tblPr>
              <a:tblGrid>
                <a:gridCol w="1073375"/>
                <a:gridCol w="1073375"/>
                <a:gridCol w="1073375"/>
                <a:gridCol w="1073375"/>
                <a:gridCol w="1073375"/>
                <a:gridCol w="1073375"/>
                <a:gridCol w="1073375"/>
                <a:gridCol w="1073375"/>
                <a:gridCol w="1073375"/>
                <a:gridCol w="1073375"/>
                <a:gridCol w="1073375"/>
              </a:tblGrid>
              <a:tr h="842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pt-BR" u="none" cap="none" strike="noStrike"/>
                        <a:t>Semana 1</a:t>
                      </a:r>
                      <a:endParaRPr b="1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pt-BR" u="none" cap="none" strike="noStrike"/>
                        <a:t>Semana 2</a:t>
                      </a:r>
                      <a:endParaRPr b="1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pt-BR" u="none" cap="none" strike="noStrike"/>
                        <a:t>Semana 3</a:t>
                      </a:r>
                      <a:endParaRPr b="1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pt-BR" u="none" cap="none" strike="noStrike"/>
                        <a:t>Semana 4</a:t>
                      </a:r>
                      <a:endParaRPr b="1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Semana </a:t>
                      </a:r>
                      <a:r>
                        <a:rPr b="1" lang="pt-BR" sz="1300"/>
                        <a:t>5</a:t>
                      </a:r>
                      <a:endParaRPr b="1" sz="13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Semana 6</a:t>
                      </a:r>
                      <a:endParaRPr b="1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Semana 7</a:t>
                      </a:r>
                      <a:endParaRPr b="1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Semana 8</a:t>
                      </a:r>
                      <a:endParaRPr b="1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pt-BR" u="none" cap="none" strike="noStrike"/>
                        <a:t>Processo Seletivo</a:t>
                      </a:r>
                      <a:endParaRPr b="1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pt-BR" sz="1300" u="none" cap="none" strike="noStrike"/>
                        <a:t>Resultado</a:t>
                      </a:r>
                      <a:endParaRPr b="1" sz="13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pt-BR" sz="1300" u="none" cap="none" strike="noStrike"/>
                        <a:t>Início dos aprovades</a:t>
                      </a:r>
                      <a:endParaRPr b="1" sz="13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</a:tr>
              <a:tr h="5546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pt-BR" u="none" cap="none" strike="noStrike"/>
                        <a:t>04/10 a 09/10</a:t>
                      </a:r>
                      <a:endParaRPr b="1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pt-BR" u="none" cap="none" strike="noStrike"/>
                        <a:t>11/10 a 16/10</a:t>
                      </a:r>
                      <a:endParaRPr b="1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pt-BR" u="none" cap="none" strike="noStrike"/>
                        <a:t>18/10 a 22/10</a:t>
                      </a:r>
                      <a:endParaRPr b="1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pt-BR" u="none" cap="none" strike="noStrike"/>
                        <a:t>25/10 a 29/10</a:t>
                      </a:r>
                      <a:endParaRPr b="1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01/11 a 06/11</a:t>
                      </a:r>
                      <a:endParaRPr b="1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08/11 a 13/11</a:t>
                      </a:r>
                      <a:endParaRPr b="1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15/11 a 20/11</a:t>
                      </a:r>
                      <a:endParaRPr b="1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22/11 a 27/11</a:t>
                      </a:r>
                      <a:endParaRPr b="1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1600">
                          <a:solidFill>
                            <a:schemeClr val="dk1"/>
                          </a:solidFill>
                        </a:rPr>
                        <a:t>16/11</a:t>
                      </a:r>
                      <a:endParaRPr b="1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pt-BR" sz="1500"/>
                        <a:t>12/2021</a:t>
                      </a:r>
                      <a:endParaRPr b="1" sz="15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89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pt-BR" sz="1300" u="none" cap="none" strike="noStrike"/>
                        <a:t>-</a:t>
                      </a:r>
                      <a:r>
                        <a:rPr b="1" lang="pt-BR" sz="1300"/>
                        <a:t>EC2</a:t>
                      </a:r>
                      <a:endParaRPr b="1" sz="13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1300"/>
                        <a:t>-&gt;Instâncias</a:t>
                      </a:r>
                      <a:endParaRPr b="1" sz="13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1300"/>
                        <a:t>-&gt;Imagens </a:t>
                      </a:r>
                      <a:br>
                        <a:rPr b="1" lang="pt-BR" sz="1300"/>
                      </a:br>
                      <a:r>
                        <a:rPr b="1" lang="pt-BR" sz="1300"/>
                        <a:t>-&gt;Elastic IP</a:t>
                      </a:r>
                      <a:endParaRPr b="1" sz="13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1300"/>
                        <a:t>-&gt;Amazon RDS</a:t>
                      </a:r>
                      <a:endParaRPr b="1" sz="13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1300"/>
                        <a:t>-&gt;Aurora DB</a:t>
                      </a:r>
                      <a:endParaRPr b="1" sz="13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1300"/>
                        <a:t>-&gt;AWS CLI</a:t>
                      </a:r>
                      <a:endParaRPr b="1" sz="13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1300"/>
                        <a:t>-&gt;Redis para cache </a:t>
                      </a:r>
                      <a:endParaRPr b="1" sz="13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/>
                        <a:t>S3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1300"/>
                        <a:t>-&gt;Gerenciamento de buckets</a:t>
                      </a:r>
                      <a:endParaRPr b="1" sz="13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1300"/>
                        <a:t>-&gt;Configurações ACL</a:t>
                      </a:r>
                      <a:endParaRPr b="1" sz="13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1300"/>
                        <a:t>-&gt;Ciclo de Vida</a:t>
                      </a:r>
                      <a:endParaRPr b="1" sz="13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1300"/>
                        <a:t>-&gt;Static Web</a:t>
                      </a:r>
                      <a:endParaRPr b="1" sz="13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1300"/>
                        <a:t>CloudWatch</a:t>
                      </a:r>
                      <a:endParaRPr b="1" sz="13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1300"/>
                        <a:t>-&gt;Logs</a:t>
                      </a:r>
                      <a:endParaRPr b="1" sz="13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1300"/>
                        <a:t>-&gt;Eventos</a:t>
                      </a:r>
                      <a:endParaRPr b="1" sz="13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15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1300"/>
                        <a:t>-&gt;Alarmes</a:t>
                      </a:r>
                      <a:endParaRPr b="1" sz="13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1300"/>
                        <a:t>-&gt;Monitoramento</a:t>
                      </a:r>
                      <a:endParaRPr b="1" sz="13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1300"/>
                        <a:t>Lambda</a:t>
                      </a:r>
                      <a:endParaRPr b="1" sz="13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1300"/>
                        <a:t>-&gt;Conceito de Serverless</a:t>
                      </a:r>
                      <a:endParaRPr b="1" sz="13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1300"/>
                        <a:t>-&gt;Integração AWS Lambda</a:t>
                      </a:r>
                      <a:endParaRPr b="1" sz="13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1300"/>
                        <a:t>VPC</a:t>
                      </a:r>
                      <a:endParaRPr b="1" sz="13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1300"/>
                        <a:t>-&gt;Conceitos de nuvem privada</a:t>
                      </a:r>
                      <a:endParaRPr b="1" sz="13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 sz="1300"/>
                        <a:t>-&gt;VPN</a:t>
                      </a:r>
                      <a:endParaRPr b="1" sz="13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1500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/>
                        <a:t>-&gt;Contêineres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/>
                        <a:t>-&gt;(Docker)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/>
                        <a:t>-&gt;Load Balancer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/>
                        <a:t>-&gt;EFS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/>
                        <a:t>-&gt;Code -&gt;Commit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/>
                        <a:t>-&gt;Code Build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/>
                        <a:t>-&gt;Code Deploy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pt-BR"/>
                        <a:t>-&gt;Code Pipeline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1600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-&gt;Modularização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-&gt;Ciclo de vida de componentes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-&gt;HTML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-&gt;Tags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-&gt;HTML -&gt;Tableless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-&gt;Observable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-&gt;Eventos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-&gt;Prompts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-&gt;Generatores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-&gt;Funções de lista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-&gt;Subject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-&gt;Behavior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-&gt;Grid Layout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-&gt;Flex Layout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-&gt;Pré-processador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-&gt;Animação básica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-&gt;Bootstrap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-&gt;SQL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-&gt;ORM</a:t>
                      </a:r>
                      <a:br>
                        <a:rPr b="1" lang="pt-BR"/>
                      </a:br>
                      <a:r>
                        <a:rPr b="1" lang="pt-BR">
                          <a:solidFill>
                            <a:schemeClr val="dk1"/>
                          </a:solidFill>
                        </a:rPr>
                        <a:t>-&gt;SQLize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>
                          <a:solidFill>
                            <a:schemeClr val="dk1"/>
                          </a:solidFill>
                        </a:rPr>
                        <a:t>-&gt;LazyLoading</a:t>
                      </a:r>
                      <a:br>
                        <a:rPr b="1" lang="pt-BR">
                          <a:solidFill>
                            <a:schemeClr val="dk1"/>
                          </a:solidFill>
                        </a:rPr>
                      </a:br>
                      <a:r>
                        <a:rPr b="1" lang="pt-BR">
                          <a:solidFill>
                            <a:schemeClr val="dk1"/>
                          </a:solidFill>
                        </a:rPr>
                        <a:t>-&gt;Criação de Guards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-&gt;Data binding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-&gt;FormArrays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-&gt;npm</a:t>
                      </a:r>
                      <a:br>
                        <a:rPr b="1" lang="pt-BR"/>
                      </a:br>
                      <a:r>
                        <a:rPr b="1" lang="pt-BR"/>
                        <a:t>-&gt;Express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-&gt;NestJS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-&gt;IOC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-&gt;Clean Code / Clean Architecture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/>
                        <a:t>-&gt;TDD BDD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  <p:sp>
        <p:nvSpPr>
          <p:cNvPr id="148" name="Google Shape;148;gf5233b3c77_0_20"/>
          <p:cNvSpPr/>
          <p:nvPr/>
        </p:nvSpPr>
        <p:spPr>
          <a:xfrm>
            <a:off x="0" y="27012"/>
            <a:ext cx="2462100" cy="776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AB06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300">
                <a:solidFill>
                  <a:schemeClr val="lt1"/>
                </a:solidFill>
              </a:rPr>
              <a:t>Calendário</a:t>
            </a:r>
            <a:endParaRPr b="1" sz="3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f4fb84a307_0_4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pt-BR" sz="3900"/>
              <a:t>       Orientações sobre presença</a:t>
            </a:r>
            <a:endParaRPr b="1" sz="3900"/>
          </a:p>
        </p:txBody>
      </p:sp>
      <p:sp>
        <p:nvSpPr>
          <p:cNvPr id="154" name="Google Shape;154;gf4fb84a307_0_42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655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pt-BR" sz="2700"/>
              <a:t>Você precisará ter 75% de presença nas aulas e também entregar o desafio ao final do curso para receber o certificado de conclusão e participar do processo seletivo;</a:t>
            </a:r>
            <a:br>
              <a:rPr lang="pt-BR" sz="2700"/>
            </a:br>
            <a:br>
              <a:rPr lang="pt-BR" sz="2700"/>
            </a:br>
            <a:endParaRPr sz="2700"/>
          </a:p>
          <a:p>
            <a:pPr indent="-3365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pt-BR" sz="2700"/>
              <a:t>O limite de 25% de ausência no programa equivale a 6 dias de falta nas aulas;</a:t>
            </a:r>
            <a:endParaRPr sz="2700"/>
          </a:p>
        </p:txBody>
      </p:sp>
      <p:pic>
        <p:nvPicPr>
          <p:cNvPr id="155" name="Google Shape;155;gf4fb84a307_0_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4050" y="6054600"/>
            <a:ext cx="864174" cy="57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f4fb84a307_0_4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3800"/>
              <a:t>       </a:t>
            </a:r>
            <a:r>
              <a:rPr b="1" lang="pt-BR" sz="3900"/>
              <a:t>Orientações sobre presença</a:t>
            </a:r>
            <a:endParaRPr/>
          </a:p>
        </p:txBody>
      </p:sp>
      <p:sp>
        <p:nvSpPr>
          <p:cNvPr id="161" name="Google Shape;161;gf4fb84a307_0_49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655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700"/>
              <a:buChar char="➔"/>
            </a:pPr>
            <a:r>
              <a:rPr lang="pt-BR" sz="2700"/>
              <a:t>Com apresentação de atestado médico, as faltas serão abonadas</a:t>
            </a:r>
            <a:br>
              <a:rPr lang="pt-BR" sz="2700"/>
            </a:br>
            <a:br>
              <a:rPr lang="pt-BR" sz="2700"/>
            </a:br>
            <a:endParaRPr sz="2700"/>
          </a:p>
          <a:p>
            <a:pPr indent="-3365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pt-BR" sz="2700"/>
              <a:t>Em outros casos de impedimento na participação das aulas, solicitamos que informe a organização do programa (via email ou Slack) para a análise da possibilidade de outras formas de equivalência a serem consideradas.</a:t>
            </a:r>
            <a:endParaRPr sz="2700"/>
          </a:p>
        </p:txBody>
      </p:sp>
      <p:pic>
        <p:nvPicPr>
          <p:cNvPr id="162" name="Google Shape;162;gf4fb84a307_0_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4050" y="6054600"/>
            <a:ext cx="864174" cy="57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2021-09-07T05:10:31Z</dcterms:created>
  <dc:creator>Reinaldo Lee</dc:creator>
</cp:coreProperties>
</file>